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sldIdLst>
    <p:sldId id="331" r:id="rId2"/>
    <p:sldId id="454" r:id="rId3"/>
    <p:sldId id="266" r:id="rId4"/>
    <p:sldId id="455" r:id="rId5"/>
    <p:sldId id="456" r:id="rId6"/>
    <p:sldId id="457" r:id="rId7"/>
    <p:sldId id="459" r:id="rId8"/>
    <p:sldId id="460" r:id="rId9"/>
    <p:sldId id="461" r:id="rId10"/>
    <p:sldId id="462" r:id="rId11"/>
    <p:sldId id="470" r:id="rId12"/>
    <p:sldId id="466" r:id="rId13"/>
    <p:sldId id="480" r:id="rId14"/>
    <p:sldId id="458" r:id="rId15"/>
    <p:sldId id="472" r:id="rId16"/>
    <p:sldId id="467" r:id="rId17"/>
    <p:sldId id="471" r:id="rId18"/>
    <p:sldId id="464" r:id="rId19"/>
    <p:sldId id="468" r:id="rId20"/>
    <p:sldId id="465" r:id="rId21"/>
    <p:sldId id="469" r:id="rId22"/>
    <p:sldId id="473" r:id="rId23"/>
    <p:sldId id="474" r:id="rId24"/>
    <p:sldId id="475" r:id="rId25"/>
    <p:sldId id="477" r:id="rId26"/>
    <p:sldId id="478" r:id="rId27"/>
    <p:sldId id="479" r:id="rId28"/>
    <p:sldId id="481" r:id="rId29"/>
    <p:sldId id="476" r:id="rId30"/>
  </p:sldIdLst>
  <p:sldSz cx="16249650" cy="9144000"/>
  <p:notesSz cx="6858000" cy="9144000"/>
  <p:defaultTextStyle>
    <a:defPPr>
      <a:defRPr lang="en-US"/>
    </a:defPPr>
    <a:lvl1pPr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1pPr>
    <a:lvl2pPr marL="725488" indent="-268288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2pPr>
    <a:lvl3pPr marL="1450975" indent="-536575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3pPr>
    <a:lvl4pPr marL="2176463" indent="-804863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4pPr>
    <a:lvl5pPr marL="2901950" indent="-1073150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5pPr>
    <a:lvl6pPr marL="22860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6pPr>
    <a:lvl7pPr marL="27432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7pPr>
    <a:lvl8pPr marL="32004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8pPr>
    <a:lvl9pPr marL="36576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25">
          <p15:clr>
            <a:srgbClr val="A4A3A4"/>
          </p15:clr>
        </p15:guide>
        <p15:guide id="2" pos="511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1CB5C5"/>
    <a:srgbClr val="019ABE"/>
    <a:srgbClr val="00739C"/>
    <a:srgbClr val="4A5C61"/>
    <a:srgbClr val="EC9B3C"/>
    <a:srgbClr val="FF2B33"/>
    <a:srgbClr val="223E4C"/>
    <a:srgbClr val="1F3844"/>
    <a:srgbClr val="1432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Estilo Médio 3 - Ênfas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Estilo Escuro 1 - Ênfas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Estilo Escuro 1 - Ênfase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79828" autoAdjust="0"/>
  </p:normalViewPr>
  <p:slideViewPr>
    <p:cSldViewPr snapToGrid="0" snapToObjects="1">
      <p:cViewPr varScale="1">
        <p:scale>
          <a:sx n="70" d="100"/>
          <a:sy n="70" d="100"/>
        </p:scale>
        <p:origin x="204" y="60"/>
      </p:cViewPr>
      <p:guideLst>
        <p:guide orient="horz" pos="3525"/>
        <p:guide pos="51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95450B-EB12-4B4F-9EA6-1BEE48EC9613}" type="datetime1">
              <a:rPr lang="en-US"/>
              <a:pPr/>
              <a:t>10/14/2015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7303802-B1C5-4F7A-AAC0-8B0D8219AD6F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466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dirty="0" smtClean="0">
              <a:ea typeface="ヒラギノ角ゴ Pro W3" pitchFamily="-84" charset="-128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E0C5FFE-B865-4CB0-BDE1-F3A4F6F261ED}" type="slidenum">
              <a:rPr lang="en-US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301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352972" y="4719638"/>
            <a:ext cx="8050455" cy="430212"/>
          </a:xfrm>
          <a:prstGeom prst="rect">
            <a:avLst/>
          </a:prstGeom>
        </p:spPr>
        <p:txBody>
          <a:bodyPr anchor="ctr"/>
          <a:lstStyle>
            <a:lvl1pPr algn="r">
              <a:defRPr sz="2200" b="1">
                <a:solidFill>
                  <a:srgbClr val="1CB5C5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SOBRENOME, MÊS ANO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52972" y="1331913"/>
            <a:ext cx="8050455" cy="2444321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6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3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170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4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511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5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862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>
            <a:spLocks noChangeArrowheads="1"/>
          </p:cNvSpPr>
          <p:nvPr userDrawn="1"/>
        </p:nvSpPr>
        <p:spPr bwMode="auto">
          <a:xfrm>
            <a:off x="10372725" y="5010150"/>
            <a:ext cx="499903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>
                <a:solidFill>
                  <a:srgbClr val="1CB5C5"/>
                </a:solidFill>
                <a:latin typeface="Arial Narrow"/>
                <a:cs typeface="Arial Narrow"/>
              </a:rPr>
              <a:t>Obrigado ;)</a:t>
            </a:r>
          </a:p>
        </p:txBody>
      </p:sp>
      <p:pic>
        <p:nvPicPr>
          <p:cNvPr id="5" name="Picture 7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250238" y="1789113"/>
            <a:ext cx="1706562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0372725" y="1765201"/>
            <a:ext cx="4754136" cy="558800"/>
          </a:xfrm>
          <a:prstGeom prst="rect">
            <a:avLst/>
          </a:prstGeom>
        </p:spPr>
        <p:txBody>
          <a:bodyPr anchor="ctr"/>
          <a:lstStyle>
            <a:lvl1pPr algn="l">
              <a:defRPr sz="32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10372726" y="2240456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+55 (00) 0000-0000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10374576" y="3014468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1CB5C5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nome.sobrenome@totvs.com.br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26769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634038" y="1851025"/>
            <a:ext cx="1981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8124825" y="4572000"/>
            <a:ext cx="6852790" cy="4083262"/>
          </a:xfrm>
          <a:prstGeom prst="rect">
            <a:avLst/>
          </a:prstGeom>
        </p:spPr>
        <p:txBody>
          <a:bodyPr/>
          <a:lstStyle>
            <a:lvl1pPr marL="457200" indent="-457200">
              <a:spcBef>
                <a:spcPts val="50"/>
              </a:spcBef>
              <a:buFont typeface="+mj-lt"/>
              <a:buAutoNum type="arabicPeriod"/>
              <a:defRPr sz="22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837" indent="-514350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5325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90813" indent="-514350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6300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TEXT</a:t>
            </a:r>
          </a:p>
          <a:p>
            <a:pPr lvl="0"/>
            <a:endParaRPr lang="en-US" dirty="0" smtClean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8124825" y="1331912"/>
            <a:ext cx="5272576" cy="301242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62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HOJE FALAREMOS SOBRE</a:t>
            </a:r>
          </a:p>
        </p:txBody>
      </p:sp>
    </p:spTree>
    <p:extLst>
      <p:ext uri="{BB962C8B-B14F-4D97-AF65-F5344CB8AC3E}">
        <p14:creationId xmlns:p14="http://schemas.microsoft.com/office/powerpoint/2010/main" val="194820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ande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1799" y="2090861"/>
            <a:ext cx="15046049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456408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idx="14"/>
          </p:nvPr>
        </p:nvSpPr>
        <p:spPr>
          <a:xfrm>
            <a:off x="601800" y="4546600"/>
            <a:ext cx="362616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6223000" y="1632675"/>
            <a:ext cx="9448800" cy="6935955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>
                <a:solidFill>
                  <a:srgbClr val="4A5C6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9" name="Picture 8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735993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in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0"/>
            <a:ext cx="439420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9" name="Picture 8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165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0" y="0"/>
            <a:ext cx="752475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" name="Text Placeholder 2"/>
          <p:cNvSpPr>
            <a:spLocks noGrp="1"/>
          </p:cNvSpPr>
          <p:nvPr>
            <p:ph type="body" idx="14"/>
          </p:nvPr>
        </p:nvSpPr>
        <p:spPr>
          <a:xfrm>
            <a:off x="601800" y="2090861"/>
            <a:ext cx="594903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121885" y="378639"/>
            <a:ext cx="7525964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8121885" y="2090861"/>
            <a:ext cx="7525963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7" name="Picture 16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077007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17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762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52" r:id="rId4"/>
    <p:sldLayoutId id="2147483655" r:id="rId5"/>
    <p:sldLayoutId id="2147483653" r:id="rId6"/>
    <p:sldLayoutId id="2147483654" r:id="rId7"/>
    <p:sldLayoutId id="2147483651" r:id="rId8"/>
    <p:sldLayoutId id="2147483659" r:id="rId9"/>
    <p:sldLayoutId id="2147483658" r:id="rId10"/>
    <p:sldLayoutId id="2147483657" r:id="rId11"/>
    <p:sldLayoutId id="2147483660" r:id="rId12"/>
    <p:sldLayoutId id="2147483656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25488" rtl="0" eaLnBrk="0" fontAlgn="base" hangingPunct="0">
        <a:spcBef>
          <a:spcPct val="0"/>
        </a:spcBef>
        <a:spcAft>
          <a:spcPct val="0"/>
        </a:spcAft>
        <a:defRPr sz="7000" kern="1200">
          <a:solidFill>
            <a:schemeClr val="tx1"/>
          </a:solidFill>
          <a:latin typeface="+mj-lt"/>
          <a:ea typeface="ヒラギノ角ゴ Pro W3" pitchFamily="-107" charset="-128"/>
          <a:cs typeface="ヒラギノ角ゴ Pro W3" pitchFamily="-107" charset="-128"/>
        </a:defRPr>
      </a:lvl1pPr>
      <a:lvl2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2pPr>
      <a:lvl3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3pPr>
      <a:lvl4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4pPr>
      <a:lvl5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5pPr>
      <a:lvl6pPr marL="4572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6pPr>
      <a:lvl7pPr marL="9144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7pPr>
      <a:lvl8pPr marL="13716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8pPr>
      <a:lvl9pPr marL="18288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9pPr>
    </p:titleStyle>
    <p:bodyStyle>
      <a:lvl1pPr marL="542925" indent="-542925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pitchFamily="-107" charset="-128"/>
        </a:defRPr>
      </a:lvl1pPr>
      <a:lvl2pPr marL="1177925" indent="-452438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44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2pPr>
      <a:lvl3pPr marL="1812925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3pPr>
      <a:lvl4pPr marL="2538413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4pPr>
      <a:lvl5pPr marL="3263900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5pPr>
      <a:lvl6pPr marL="399041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1594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41480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167011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2553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5106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176592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0212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2765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353184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07871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0424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mailto:Jose.filho@totvs.com.br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SÉRIE 1 – VAREJO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5867400" y="1331913"/>
            <a:ext cx="9536027" cy="2920047"/>
          </a:xfrm>
        </p:spPr>
        <p:txBody>
          <a:bodyPr/>
          <a:lstStyle/>
          <a:p>
            <a:r>
              <a:rPr lang="pt-BR" dirty="0" smtClean="0"/>
              <a:t>TOTVS </a:t>
            </a:r>
            <a:r>
              <a:rPr lang="pt-BR" dirty="0"/>
              <a:t>- Série 1 Varejo </a:t>
            </a:r>
            <a:r>
              <a:rPr lang="pt-BR" dirty="0" smtClean="0"/>
              <a:t>Roadshow </a:t>
            </a:r>
            <a:r>
              <a:rPr lang="pt-BR" dirty="0"/>
              <a:t>- </a:t>
            </a:r>
            <a:r>
              <a:rPr lang="pt-BR" dirty="0" smtClean="0"/>
              <a:t>Versão 12.1.7.00</a:t>
            </a:r>
            <a:endParaRPr lang="en-US" dirty="0"/>
          </a:p>
          <a:p>
            <a:endParaRPr lang="pt-BR" cap="al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098933"/>
            <a:ext cx="6515281" cy="853016"/>
          </a:xfrm>
        </p:spPr>
        <p:txBody>
          <a:bodyPr/>
          <a:lstStyle/>
          <a:p>
            <a:pPr algn="just"/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8. PERMITIR BAIXA DO PEDIDO E-COMMERCE EM ORÇAMENTO OU VENDA.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 bwMode="auto">
          <a:xfrm>
            <a:off x="571320" y="3606910"/>
            <a:ext cx="5707561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Há duas opções de “Baixa” no pedido do e-commerce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Pedido de Venda – Para efeitos de Nota Fiscal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Cotação</a:t>
            </a:r>
          </a:p>
          <a:p>
            <a:pPr marL="1182688" lvl="1" indent="-457200" algn="just">
              <a:buFont typeface="+mj-lt"/>
              <a:buAutoNum type="arabicPeriod"/>
            </a:pPr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Pode ser transformado em Pedido ou em Orçamento</a:t>
            </a:r>
          </a:p>
          <a:p>
            <a:pPr marL="1182688" lvl="1" indent="-457200" algn="just">
              <a:buFont typeface="+mj-lt"/>
              <a:buAutoNum type="arabicPeriod"/>
            </a:pPr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DAV – Pode ser transformado em Pedido ou em Cupom Fiscal  </a:t>
            </a:r>
          </a:p>
          <a:p>
            <a:pPr algn="just"/>
            <a:endParaRPr lang="pt-BR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Arial Narrow"/>
              <a:cs typeface="Arial Narrow"/>
            </a:endParaRPr>
          </a:p>
          <a:p>
            <a:pPr algn="just"/>
            <a:endParaRPr lang="pt-BR" sz="2000" dirty="0">
              <a:solidFill>
                <a:schemeClr val="tx1">
                  <a:lumMod val="50000"/>
                  <a:lumOff val="50000"/>
                </a:schemeClr>
              </a:solidFill>
              <a:latin typeface="Arial Narrow"/>
              <a:cs typeface="Arial Narrow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5315" y="2305050"/>
            <a:ext cx="7639050" cy="4991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93432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098933"/>
            <a:ext cx="6515281" cy="853016"/>
          </a:xfrm>
        </p:spPr>
        <p:txBody>
          <a:bodyPr/>
          <a:lstStyle/>
          <a:p>
            <a:pPr algn="just"/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9</a:t>
            </a:r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 MUDANÇA DA TRIBUTAÇÃO DO PRODUTO NA OF. (ORDEM DE FATURAMENTO)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 bwMode="auto">
          <a:xfrm>
            <a:off x="571320" y="4292709"/>
            <a:ext cx="570756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Ao emitir Ordem de Faturamento é mantido como Tributado de acordo com o cadastro do produto modificando somente a alíquota, quando configurado como alíquota especial.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951" y="3233380"/>
            <a:ext cx="7687748" cy="51156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951" y="1951948"/>
            <a:ext cx="7687748" cy="69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995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571320" y="1085346"/>
            <a:ext cx="6515281" cy="8530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13. CÓPIA DO PEDIDO DE VENDAS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 bwMode="auto">
          <a:xfrm>
            <a:off x="571319" y="3992492"/>
            <a:ext cx="508272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Possibilidade de realizar cópia do Pedido de Venda modificando somente a numeração.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9177" y="1497488"/>
            <a:ext cx="8637707" cy="56978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56464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571320" y="1085346"/>
            <a:ext cx="6515281" cy="8530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12. Inserção de “LOGO” em todos os Relatórios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640" y="1822494"/>
            <a:ext cx="6982429" cy="5274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CaixaDeTexto 3"/>
          <p:cNvSpPr txBox="1"/>
          <p:nvPr/>
        </p:nvSpPr>
        <p:spPr bwMode="auto">
          <a:xfrm>
            <a:off x="571320" y="3951873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Inserção de LOGO nos relatórios faltantes (que não continham logo).</a:t>
            </a:r>
          </a:p>
        </p:txBody>
      </p:sp>
    </p:spTree>
    <p:extLst>
      <p:ext uri="{BB962C8B-B14F-4D97-AF65-F5344CB8AC3E}">
        <p14:creationId xmlns:p14="http://schemas.microsoft.com/office/powerpoint/2010/main" val="3040570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601799" y="1134830"/>
            <a:ext cx="4991281" cy="4083262"/>
          </a:xfrm>
          <a:prstGeom prst="rect">
            <a:avLst/>
          </a:prstGeom>
        </p:spPr>
        <p:txBody>
          <a:bodyPr/>
          <a:lstStyle/>
          <a:p>
            <a:pPr marL="0" indent="0" algn="just">
              <a:buNone/>
            </a:pPr>
            <a:r>
              <a:rPr lang="pt-BR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A0204" pitchFamily="34" charset="0"/>
              </a:rPr>
              <a:t>4. </a:t>
            </a:r>
            <a:r>
              <a:rPr lang="pt-BR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A0204" pitchFamily="34" charset="0"/>
              </a:rPr>
              <a:t>INUTILIZAR NF-e (TSS)</a:t>
            </a:r>
            <a:endParaRPr lang="pt-BR" sz="2400" dirty="0">
              <a:solidFill>
                <a:schemeClr val="tx1">
                  <a:lumMod val="50000"/>
                  <a:lumOff val="50000"/>
                </a:schemeClr>
              </a:solidFill>
              <a:latin typeface="Arial Narrow" panose="020B06060202020A0204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 bwMode="auto">
          <a:xfrm>
            <a:off x="601797" y="4159164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Opção para inutilizar uma NF-e por motivos de rejeição, ou emissão indevida.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0820" y="1499506"/>
            <a:ext cx="7362349" cy="57667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03459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571320" y="1098933"/>
            <a:ext cx="6515281" cy="8530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18. IMPRESSÃO DO DAV COM ENDEREÇO DE ENTREGA DO CLIENTE.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1" y="1951949"/>
            <a:ext cx="8138587" cy="53754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55777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571320" y="1085346"/>
            <a:ext cx="6515281" cy="8530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14. </a:t>
            </a: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INCLUSÃO </a:t>
            </a:r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 FILTROS PARA A CONSULTA DE LOTE E VENCIMENTO.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 bwMode="auto">
          <a:xfrm>
            <a:off x="571320" y="4569617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Relatório de Lote de Produto adicionado filtro para localização a partir de data de vencimento.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1" y="2114825"/>
            <a:ext cx="8457530" cy="5617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64594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571320" y="1098933"/>
            <a:ext cx="6515281" cy="8530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17. IMPRESSÃO DO PEDIDO DE VENDAS COM DADOS DO CLIENTE (40 COLUNAS E A4).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0573" y="1951949"/>
            <a:ext cx="7382905" cy="61921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74997">
            <a:off x="12626045" y="1849943"/>
            <a:ext cx="2749296" cy="6294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aixaDeTexto 5"/>
          <p:cNvSpPr txBox="1"/>
          <p:nvPr/>
        </p:nvSpPr>
        <p:spPr bwMode="auto">
          <a:xfrm>
            <a:off x="571320" y="4569617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Possibilidade de emitir pedido de venda com os dados do cliente em ambas as impressões.</a:t>
            </a:r>
          </a:p>
        </p:txBody>
      </p:sp>
    </p:spTree>
    <p:extLst>
      <p:ext uri="{BB962C8B-B14F-4D97-AF65-F5344CB8AC3E}">
        <p14:creationId xmlns:p14="http://schemas.microsoft.com/office/powerpoint/2010/main" val="381368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4"/>
          <p:cNvSpPr txBox="1">
            <a:spLocks/>
          </p:cNvSpPr>
          <p:nvPr/>
        </p:nvSpPr>
        <p:spPr>
          <a:xfrm>
            <a:off x="571320" y="1098933"/>
            <a:ext cx="6515281" cy="853016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rgbClr val="00739C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10. TRANSFORMAR “CLIENTE” EM “TRANSPORTADORA”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 bwMode="auto">
          <a:xfrm>
            <a:off x="571320" y="3453649"/>
            <a:ext cx="570756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Opção para o Cadastramento do Cliente como Transportadora. Muitas vezes o cliente faz o próprio carreto e a NF-e para ser validada precisa conter um CNPJ válido.</a:t>
            </a:r>
          </a:p>
        </p:txBody>
      </p:sp>
      <p:sp>
        <p:nvSpPr>
          <p:cNvPr id="5" name="CaixaDeTexto 4"/>
          <p:cNvSpPr txBox="1"/>
          <p:nvPr/>
        </p:nvSpPr>
        <p:spPr bwMode="auto">
          <a:xfrm>
            <a:off x="571320" y="5482919"/>
            <a:ext cx="57075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Demais Parâmetros: </a:t>
            </a:r>
            <a:r>
              <a:rPr lang="pt-BR" sz="2000" dirty="0" smtClean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57</a:t>
            </a:r>
            <a:endParaRPr lang="pt-BR" sz="2000" dirty="0">
              <a:solidFill>
                <a:schemeClr val="bg1">
                  <a:lumMod val="50000"/>
                </a:schemeClr>
              </a:solidFill>
              <a:latin typeface="Arial Narrow"/>
              <a:cs typeface="Arial Narrow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1" y="1951949"/>
            <a:ext cx="8339423" cy="54940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13995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Texto 4"/>
          <p:cNvSpPr txBox="1">
            <a:spLocks/>
          </p:cNvSpPr>
          <p:nvPr/>
        </p:nvSpPr>
        <p:spPr>
          <a:xfrm>
            <a:off x="556079" y="1098933"/>
            <a:ext cx="6515281" cy="853016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rgbClr val="00739C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15. INCLUIR “CONSULTAR ESTOQUE” NO PEDIDO DE VENDAS.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 bwMode="auto">
          <a:xfrm>
            <a:off x="556079" y="4569617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Relatório de Lote de Produto adicionado filtro para localização a partir de data de vencimento.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9231" y="1919825"/>
            <a:ext cx="9112454" cy="6007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72720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8124825" y="1331913"/>
            <a:ext cx="4999038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  <a:cs typeface="Arial Narrow"/>
              </a:rPr>
              <a:t>HOJE FALAREMOS SOBRE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8124825" y="4572000"/>
            <a:ext cx="6852790" cy="4083262"/>
          </a:xfrm>
          <a:prstGeom prst="rect">
            <a:avLst/>
          </a:prstGeom>
        </p:spPr>
        <p:txBody>
          <a:bodyPr/>
          <a:lstStyle/>
          <a:p>
            <a:r>
              <a:rPr lang="pt-BR" sz="2000" dirty="0" smtClean="0">
                <a:solidFill>
                  <a:schemeClr val="bg1">
                    <a:lumMod val="50000"/>
                  </a:schemeClr>
                </a:solidFill>
                <a:latin typeface="Arial Narrow" panose="020B06060202020A0204" pitchFamily="34" charset="0"/>
              </a:rPr>
              <a:t>NOVAS FUNCIONALIDADES</a:t>
            </a:r>
            <a:endParaRPr lang="pt-BR" sz="2000" dirty="0">
              <a:solidFill>
                <a:schemeClr val="bg1">
                  <a:lumMod val="50000"/>
                </a:schemeClr>
              </a:solidFill>
              <a:latin typeface="Arial Narrow" panose="020B06060202020A0204" pitchFamily="34" charset="0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474" y="1861308"/>
            <a:ext cx="1984252" cy="2029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95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571320" y="1085346"/>
            <a:ext cx="6515281" cy="8530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11. CRIAÇÃO DA NOTA FISCAL A PARTIR DE UMA COTAÇÃO DAV e PV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366" y="2028469"/>
            <a:ext cx="8615149" cy="56796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CaixaDeTexto 3"/>
          <p:cNvSpPr txBox="1"/>
          <p:nvPr/>
        </p:nvSpPr>
        <p:spPr bwMode="auto">
          <a:xfrm>
            <a:off x="571320" y="4360445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Possibilidade de realizar emissão de Notas Fiscais a partir de Cotação DAV ou PV realizada.</a:t>
            </a:r>
          </a:p>
        </p:txBody>
      </p:sp>
    </p:spTree>
    <p:extLst>
      <p:ext uri="{BB962C8B-B14F-4D97-AF65-F5344CB8AC3E}">
        <p14:creationId xmlns:p14="http://schemas.microsoft.com/office/powerpoint/2010/main" val="1221622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571320" y="1098933"/>
            <a:ext cx="6515281" cy="8530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16. ALTERAR ESTOQUE – ATUALIZAR DADOS DE INTEGRAÇÃO SER OPCIONAL.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6613" y="1951949"/>
            <a:ext cx="8345856" cy="5519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CaixaDeTexto 3"/>
          <p:cNvSpPr txBox="1"/>
          <p:nvPr/>
        </p:nvSpPr>
        <p:spPr bwMode="auto">
          <a:xfrm>
            <a:off x="571320" y="4357523"/>
            <a:ext cx="570756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Ao realizar Alteração de Estoque com módulo Mobilidade ativado, é apresentado popup com opção de sincronismo opcional.</a:t>
            </a:r>
          </a:p>
        </p:txBody>
      </p:sp>
    </p:spTree>
    <p:extLst>
      <p:ext uri="{BB962C8B-B14F-4D97-AF65-F5344CB8AC3E}">
        <p14:creationId xmlns:p14="http://schemas.microsoft.com/office/powerpoint/2010/main" val="3465915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571320" y="1098933"/>
            <a:ext cx="6515281" cy="8530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19. TABELA DE PREÇO DIFERENCIADA POR CLIENTE (ORÇAMENTOS &amp; PDV)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1" y="1951949"/>
            <a:ext cx="8722274" cy="5735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CaixaDeTexto 3"/>
          <p:cNvSpPr txBox="1"/>
          <p:nvPr/>
        </p:nvSpPr>
        <p:spPr bwMode="auto">
          <a:xfrm>
            <a:off x="571320" y="4394647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Possibilidade de realizar cadastro de cliente com tabela de preço vinculada (diferenciada) para Orçamento e PDV.</a:t>
            </a:r>
          </a:p>
        </p:txBody>
      </p:sp>
    </p:spTree>
    <p:extLst>
      <p:ext uri="{BB962C8B-B14F-4D97-AF65-F5344CB8AC3E}">
        <p14:creationId xmlns:p14="http://schemas.microsoft.com/office/powerpoint/2010/main" val="599663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571320" y="1098933"/>
            <a:ext cx="6515281" cy="8530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20. OCULTAR PREÇO DE AQUISIÇÃO (COMPRAS) NA MATRIZ, QUANDO FOR FILIAL DE TRANSMISSÃO.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1" y="2172083"/>
            <a:ext cx="8441266" cy="55509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CaixaDeTexto 3"/>
          <p:cNvSpPr txBox="1"/>
          <p:nvPr/>
        </p:nvSpPr>
        <p:spPr bwMode="auto">
          <a:xfrm>
            <a:off x="571320" y="4394647"/>
            <a:ext cx="5707561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Após definir parâmetro, preço de aquisição é ocultado.</a:t>
            </a:r>
          </a:p>
          <a:p>
            <a:pPr algn="just"/>
            <a:endParaRPr lang="pt-BR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Arial Narrow"/>
              <a:cs typeface="Arial Narrow"/>
            </a:endParaRPr>
          </a:p>
          <a:p>
            <a:pPr algn="just"/>
            <a:endParaRPr lang="pt-BR" sz="2000" dirty="0">
              <a:solidFill>
                <a:schemeClr val="tx1">
                  <a:lumMod val="50000"/>
                  <a:lumOff val="50000"/>
                </a:schemeClr>
              </a:solidFill>
              <a:latin typeface="Arial Narrow"/>
              <a:cs typeface="Arial Narrow"/>
            </a:endParaRPr>
          </a:p>
          <a:p>
            <a:pPr algn="just"/>
            <a:endParaRPr lang="pt-BR" sz="2000" dirty="0">
              <a:solidFill>
                <a:schemeClr val="tx1">
                  <a:lumMod val="50000"/>
                  <a:lumOff val="50000"/>
                </a:schemeClr>
              </a:solidFill>
              <a:latin typeface="Arial Narrow"/>
              <a:cs typeface="Arial Narrow"/>
            </a:endParaRPr>
          </a:p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Demais Parâmetros: 35</a:t>
            </a:r>
          </a:p>
        </p:txBody>
      </p:sp>
    </p:spTree>
    <p:extLst>
      <p:ext uri="{BB962C8B-B14F-4D97-AF65-F5344CB8AC3E}">
        <p14:creationId xmlns:p14="http://schemas.microsoft.com/office/powerpoint/2010/main" val="1767247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571320" y="1098933"/>
            <a:ext cx="6515281" cy="8530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21. BOTÃO ESTOQUE NO S@T (ATO DA VENDA)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1" y="1941545"/>
            <a:ext cx="8537215" cy="56140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CaixaDeTexto 5"/>
          <p:cNvSpPr txBox="1"/>
          <p:nvPr/>
        </p:nvSpPr>
        <p:spPr bwMode="auto">
          <a:xfrm>
            <a:off x="571320" y="4394647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Habilitado Botão Estoque para realizar consulta no ato da venda.</a:t>
            </a:r>
          </a:p>
        </p:txBody>
      </p:sp>
    </p:spTree>
    <p:extLst>
      <p:ext uri="{BB962C8B-B14F-4D97-AF65-F5344CB8AC3E}">
        <p14:creationId xmlns:p14="http://schemas.microsoft.com/office/powerpoint/2010/main" val="154731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571320" y="1098933"/>
            <a:ext cx="6515281" cy="8530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22. RELAÇÃO DE PRODUTOS SEM FORNECEDOR CADASTRADO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1" y="1951949"/>
            <a:ext cx="8511059" cy="5593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CaixaDeTexto 6"/>
          <p:cNvSpPr txBox="1"/>
          <p:nvPr/>
        </p:nvSpPr>
        <p:spPr bwMode="auto">
          <a:xfrm>
            <a:off x="571320" y="4394647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Relatório Por Fornecedor de Produto adicionado filtro para localização de Fornecedor não cadastrado.</a:t>
            </a:r>
          </a:p>
        </p:txBody>
      </p:sp>
    </p:spTree>
    <p:extLst>
      <p:ext uri="{BB962C8B-B14F-4D97-AF65-F5344CB8AC3E}">
        <p14:creationId xmlns:p14="http://schemas.microsoft.com/office/powerpoint/2010/main" val="582286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571320" y="1098933"/>
            <a:ext cx="6515281" cy="8530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23. NOTIFICAÇÃO DE PROMOÇÃO NO ATO DA VENDA.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 bwMode="auto">
          <a:xfrm>
            <a:off x="571320" y="4394647"/>
            <a:ext cx="5707561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Ao realizar vendas com promoção no produto é apresentado aviso de produto em promoção.</a:t>
            </a:r>
          </a:p>
          <a:p>
            <a:pPr algn="just"/>
            <a:endParaRPr lang="pt-BR" sz="2000" dirty="0">
              <a:solidFill>
                <a:schemeClr val="tx1">
                  <a:lumMod val="50000"/>
                  <a:lumOff val="50000"/>
                </a:schemeClr>
              </a:solidFill>
              <a:latin typeface="Arial Narrow"/>
              <a:cs typeface="Arial Narrow"/>
            </a:endParaRPr>
          </a:p>
          <a:p>
            <a:pPr algn="just"/>
            <a:endParaRPr lang="pt-BR" sz="2000" dirty="0">
              <a:solidFill>
                <a:schemeClr val="tx1">
                  <a:lumMod val="50000"/>
                  <a:lumOff val="50000"/>
                </a:schemeClr>
              </a:solidFill>
              <a:latin typeface="Arial Narrow"/>
              <a:cs typeface="Arial Narrow"/>
            </a:endParaRPr>
          </a:p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Demais Parâmetro: 82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1" y="1951949"/>
            <a:ext cx="8700039" cy="57570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53282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571320" y="1098933"/>
            <a:ext cx="6515281" cy="8530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24. IMPRESSÃO DAS INFORMAÇÕES DO TEF (NÃO FISCAL)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8527" y="1951949"/>
            <a:ext cx="8280940" cy="54592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CaixaDeTexto 3"/>
          <p:cNvSpPr txBox="1"/>
          <p:nvPr/>
        </p:nvSpPr>
        <p:spPr bwMode="auto">
          <a:xfrm>
            <a:off x="571320" y="4394647"/>
            <a:ext cx="570756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Impressão do Fechamento Administrativo do TEF pela impressora não fiscal ao selecionar opção Acionar Administração do TEF</a:t>
            </a:r>
          </a:p>
        </p:txBody>
      </p:sp>
    </p:spTree>
    <p:extLst>
      <p:ext uri="{BB962C8B-B14F-4D97-AF65-F5344CB8AC3E}">
        <p14:creationId xmlns:p14="http://schemas.microsoft.com/office/powerpoint/2010/main" val="123485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571320" y="1098933"/>
            <a:ext cx="6515281" cy="8530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25. CONSULTAR VENDA POR NÚMERO DO ECF UTILIZADO.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1" y="1951949"/>
            <a:ext cx="8669875" cy="5779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CaixaDeTexto 5"/>
          <p:cNvSpPr txBox="1"/>
          <p:nvPr/>
        </p:nvSpPr>
        <p:spPr bwMode="auto">
          <a:xfrm>
            <a:off x="571320" y="4394647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Possibilidade de consultar venda realizada através do número do ECF utilizado.</a:t>
            </a:r>
          </a:p>
        </p:txBody>
      </p:sp>
    </p:spTree>
    <p:extLst>
      <p:ext uri="{BB962C8B-B14F-4D97-AF65-F5344CB8AC3E}">
        <p14:creationId xmlns:p14="http://schemas.microsoft.com/office/powerpoint/2010/main" val="2324243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372724" y="1325881"/>
            <a:ext cx="4755987" cy="594360"/>
          </a:xfrm>
        </p:spPr>
        <p:txBody>
          <a:bodyPr/>
          <a:lstStyle/>
          <a:p>
            <a:r>
              <a:rPr lang="pt-BR" dirty="0" smtClean="0"/>
              <a:t>José Carlos de Souza FH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3"/>
          </p:nvPr>
        </p:nvSpPr>
        <p:spPr>
          <a:xfrm>
            <a:off x="10374576" y="1965961"/>
            <a:ext cx="4754136" cy="979633"/>
          </a:xfrm>
        </p:spPr>
        <p:txBody>
          <a:bodyPr/>
          <a:lstStyle/>
          <a:p>
            <a:r>
              <a:rPr lang="pt-BR" dirty="0" smtClean="0"/>
              <a:t>Série 1 – Varejo</a:t>
            </a:r>
          </a:p>
          <a:p>
            <a:r>
              <a:rPr lang="pt-BR" dirty="0" smtClean="0"/>
              <a:t>(11) 4322-9189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4"/>
          </p:nvPr>
        </p:nvSpPr>
        <p:spPr>
          <a:xfrm>
            <a:off x="10374576" y="2945595"/>
            <a:ext cx="4754136" cy="460252"/>
          </a:xfrm>
        </p:spPr>
        <p:txBody>
          <a:bodyPr/>
          <a:lstStyle/>
          <a:p>
            <a:r>
              <a:rPr lang="pt-BR" dirty="0" smtClean="0">
                <a:hlinkClick r:id="rId2"/>
              </a:rPr>
              <a:t>Jose.filho@totvs.com.br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98186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777049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NOVAS FUNCIONALIDADES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  <p:pic>
        <p:nvPicPr>
          <p:cNvPr id="4" name="Picture 28" descr="Icone-0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2951" y="2684402"/>
            <a:ext cx="1781649" cy="178164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601799" y="1134830"/>
            <a:ext cx="4991281" cy="4083262"/>
          </a:xfrm>
          <a:prstGeom prst="rect">
            <a:avLst/>
          </a:prstGeom>
        </p:spPr>
        <p:txBody>
          <a:bodyPr/>
          <a:lstStyle/>
          <a:p>
            <a:pPr marL="0" indent="0" algn="just">
              <a:buNone/>
            </a:pPr>
            <a:r>
              <a:rPr lang="pt-BR" sz="2400" i="1" dirty="0" smtClean="0">
                <a:solidFill>
                  <a:schemeClr val="bg1">
                    <a:lumMod val="50000"/>
                  </a:schemeClr>
                </a:solidFill>
              </a:rPr>
              <a:t>1. PROCESSO DE CANCELAMENTO E REUTILIZAÇÃO DO NÚMERO DA NF-e.</a:t>
            </a:r>
            <a:endParaRPr lang="pt-BR" sz="2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CaixaDeTexto 15"/>
          <p:cNvSpPr txBox="1"/>
          <p:nvPr/>
        </p:nvSpPr>
        <p:spPr bwMode="auto">
          <a:xfrm>
            <a:off x="601799" y="4300267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Após Cancelamento de NF-e é permitido realizar reutilização com a mesma numeração</a:t>
            </a:r>
            <a:endParaRPr lang="pt-BR" sz="2000" dirty="0">
              <a:solidFill>
                <a:schemeClr val="bg1">
                  <a:lumMod val="50000"/>
                </a:schemeClr>
              </a:solidFill>
              <a:latin typeface="Arial Narrow"/>
              <a:cs typeface="Arial Narrow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9584" y="2120206"/>
            <a:ext cx="7687748" cy="50680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5855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 bwMode="auto">
          <a:xfrm>
            <a:off x="601799" y="4146380"/>
            <a:ext cx="57075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Opcional impressão de baixa de documento.</a:t>
            </a:r>
            <a:endParaRPr lang="pt-BR" sz="2000" dirty="0">
              <a:solidFill>
                <a:schemeClr val="bg1">
                  <a:lumMod val="50000"/>
                </a:schemeClr>
              </a:solidFill>
              <a:latin typeface="Arial Narrow"/>
              <a:cs typeface="Arial Narrow"/>
            </a:endParaRPr>
          </a:p>
        </p:txBody>
      </p:sp>
      <p:sp>
        <p:nvSpPr>
          <p:cNvPr id="7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08540"/>
            <a:ext cx="6515281" cy="8530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2. IMPRESSÃO DA BAIXA DE DOCUMENTO OPCIONAL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360" y="1961556"/>
            <a:ext cx="9064635" cy="59797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77949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601799" y="1134830"/>
            <a:ext cx="4991281" cy="4083262"/>
          </a:xfrm>
          <a:prstGeom prst="rect">
            <a:avLst/>
          </a:prstGeom>
        </p:spPr>
        <p:txBody>
          <a:bodyPr/>
          <a:lstStyle/>
          <a:p>
            <a:pPr marL="0" indent="0" algn="just">
              <a:buNone/>
            </a:pPr>
            <a:r>
              <a:rPr lang="pt-BR" sz="24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A0204" pitchFamily="34" charset="0"/>
              </a:rPr>
              <a:t>3</a:t>
            </a:r>
            <a:r>
              <a:rPr lang="pt-BR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A0204" pitchFamily="34" charset="0"/>
              </a:rPr>
              <a:t>. </a:t>
            </a:r>
            <a:r>
              <a:rPr lang="pt-BR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A0204" pitchFamily="34" charset="0"/>
              </a:rPr>
              <a:t>NF-e COMPLEMENTAÇÃO (TXT / TSS)</a:t>
            </a:r>
            <a:endParaRPr lang="pt-BR" sz="2400" i="1" dirty="0">
              <a:solidFill>
                <a:schemeClr val="tx1">
                  <a:lumMod val="50000"/>
                  <a:lumOff val="50000"/>
                </a:schemeClr>
              </a:solidFill>
              <a:latin typeface="Arial Narrow" panose="020B06060202020A0204" pitchFamily="34" charset="0"/>
            </a:endParaRPr>
          </a:p>
        </p:txBody>
      </p:sp>
      <p:sp>
        <p:nvSpPr>
          <p:cNvPr id="9" name="CaixaDeTexto 8"/>
          <p:cNvSpPr txBox="1"/>
          <p:nvPr/>
        </p:nvSpPr>
        <p:spPr bwMode="auto">
          <a:xfrm>
            <a:off x="601799" y="4146379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Possibilidade de emissão de uma NF-e em virtude de alteração de preço, quantidade ou tributo.</a:t>
            </a:r>
          </a:p>
        </p:txBody>
      </p:sp>
      <p:pic>
        <p:nvPicPr>
          <p:cNvPr id="5" name="Imagem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194" y="794146"/>
            <a:ext cx="7058278" cy="4630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Imagem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194" y="3116471"/>
            <a:ext cx="7098256" cy="4359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Imagem 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9181" y="5296046"/>
            <a:ext cx="7058280" cy="49044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59529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601799" y="1134830"/>
            <a:ext cx="4991281" cy="4083262"/>
          </a:xfrm>
          <a:prstGeom prst="rect">
            <a:avLst/>
          </a:prstGeom>
        </p:spPr>
        <p:txBody>
          <a:bodyPr/>
          <a:lstStyle/>
          <a:p>
            <a:pPr marL="0" indent="0" algn="just">
              <a:buNone/>
            </a:pPr>
            <a:r>
              <a:rPr lang="pt-BR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A0204" pitchFamily="34" charset="0"/>
              </a:rPr>
              <a:t>5. EXPORTAR CONTAS A RECEBER</a:t>
            </a:r>
            <a:endParaRPr lang="pt-BR" sz="2400" dirty="0">
              <a:solidFill>
                <a:schemeClr val="tx1">
                  <a:lumMod val="50000"/>
                  <a:lumOff val="50000"/>
                </a:schemeClr>
              </a:solidFill>
              <a:latin typeface="Arial Narrow" panose="020B06060202020A0204" pitchFamily="34" charset="0"/>
            </a:endParaRPr>
          </a:p>
        </p:txBody>
      </p:sp>
      <p:sp>
        <p:nvSpPr>
          <p:cNvPr id="10" name="CaixaDeTexto 9"/>
          <p:cNvSpPr txBox="1"/>
          <p:nvPr/>
        </p:nvSpPr>
        <p:spPr bwMode="auto">
          <a:xfrm>
            <a:off x="487499" y="3471680"/>
            <a:ext cx="5707561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Faz a exportação dos Documentos de Contas a Receber ou Contas a Pagar.</a:t>
            </a:r>
          </a:p>
          <a:p>
            <a:pPr algn="just"/>
            <a:endParaRPr lang="pt-BR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Arial Narrow"/>
              <a:cs typeface="Arial Narrow"/>
            </a:endParaRPr>
          </a:p>
          <a:p>
            <a:pPr algn="just"/>
            <a:endParaRPr lang="pt-BR" sz="2000" dirty="0">
              <a:solidFill>
                <a:schemeClr val="tx1">
                  <a:lumMod val="50000"/>
                  <a:lumOff val="50000"/>
                </a:schemeClr>
              </a:solidFill>
              <a:latin typeface="Arial Narrow"/>
              <a:cs typeface="Arial Narrow"/>
            </a:endParaRPr>
          </a:p>
          <a:p>
            <a:pPr algn="just"/>
            <a:r>
              <a:rPr lang="pt-BR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Observação</a:t>
            </a:r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 O layout do arquivo segue conforme ferramenta de importação.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7804" y="1945626"/>
            <a:ext cx="7629525" cy="4991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42639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601799" y="1134830"/>
            <a:ext cx="4991281" cy="4083262"/>
          </a:xfrm>
          <a:prstGeom prst="rect">
            <a:avLst/>
          </a:prstGeom>
        </p:spPr>
        <p:txBody>
          <a:bodyPr/>
          <a:lstStyle/>
          <a:p>
            <a:pPr marL="0" indent="0" algn="just">
              <a:buNone/>
            </a:pPr>
            <a:r>
              <a:rPr lang="pt-BR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A0204" pitchFamily="34" charset="0"/>
              </a:rPr>
              <a:t>6</a:t>
            </a:r>
            <a:r>
              <a:rPr lang="pt-BR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A0204" pitchFamily="34" charset="0"/>
              </a:rPr>
              <a:t>. TRANSFORMAR DAV E COTAÇÃO EM PEDIDO DE VENDA.</a:t>
            </a:r>
            <a:endParaRPr lang="pt-BR" sz="2400" dirty="0">
              <a:solidFill>
                <a:schemeClr val="tx1">
                  <a:lumMod val="50000"/>
                  <a:lumOff val="50000"/>
                </a:schemeClr>
              </a:solidFill>
              <a:latin typeface="Arial Narrow" panose="020B06060202020A0204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 bwMode="auto">
          <a:xfrm>
            <a:off x="601799" y="4313051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É a ação de transformar uma Cotação ou DAV (Documentos distintos) em Pedido de Venda.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8268" y="2066925"/>
            <a:ext cx="7620000" cy="5010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32612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601799" y="1134830"/>
            <a:ext cx="4991281" cy="4083262"/>
          </a:xfrm>
          <a:prstGeom prst="rect">
            <a:avLst/>
          </a:prstGeom>
        </p:spPr>
        <p:txBody>
          <a:bodyPr/>
          <a:lstStyle/>
          <a:p>
            <a:pPr marL="0" indent="0" algn="just">
              <a:buNone/>
            </a:pPr>
            <a:r>
              <a:rPr lang="pt-BR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A0204" pitchFamily="34" charset="0"/>
              </a:rPr>
              <a:t>7. </a:t>
            </a:r>
            <a:r>
              <a:rPr lang="pt-BR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RETIRAR TODOS PRODUTOS DO E-COMMERCE DE UMA VEZ. (MEGAFASHION).</a:t>
            </a:r>
            <a:endParaRPr lang="pt-BR" sz="24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 bwMode="auto">
          <a:xfrm>
            <a:off x="601799" y="4313051"/>
            <a:ext cx="570756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Criado uma opção para que TODOS os produtos, sejam despublicados do e-commerce. (opção disponível somente para integração do MegaFashion).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714" y="2185987"/>
            <a:ext cx="7639050" cy="5000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06870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wrap="square">
        <a:spAutoFit/>
      </a:bodyPr>
      <a:lstStyle>
        <a:defPPr>
          <a:defRPr sz="2800" dirty="0" err="1" smtClean="0">
            <a:solidFill>
              <a:srgbClr val="4A5C61"/>
            </a:solidFill>
            <a:latin typeface="Arial Narrow"/>
            <a:cs typeface="Arial Narrow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9701</TotalTime>
  <Words>748</Words>
  <Application>Microsoft Office PowerPoint</Application>
  <PresentationFormat>Personalizar</PresentationFormat>
  <Paragraphs>74</Paragraphs>
  <Slides>29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29</vt:i4>
      </vt:variant>
    </vt:vector>
  </HeadingPairs>
  <TitlesOfParts>
    <vt:vector size="36" baseType="lpstr">
      <vt:lpstr>Arial</vt:lpstr>
      <vt:lpstr>Arial Narrow</vt:lpstr>
      <vt:lpstr>Calibri</vt:lpstr>
      <vt:lpstr>Courier New</vt:lpstr>
      <vt:lpstr>Lucida Grande</vt:lpstr>
      <vt:lpstr>ヒラギノ角ゴ Pro W3</vt:lpstr>
      <vt:lpstr>Office Theme</vt:lpstr>
      <vt:lpstr>SÉRIE 1 – VAREJO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José Carlos de Souza FH</vt:lpstr>
    </vt:vector>
  </TitlesOfParts>
  <Company>OZ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Thiago Alves Soares</dc:creator>
  <cp:lastModifiedBy>Jose Carlos Souza Filho</cp:lastModifiedBy>
  <cp:revision>521</cp:revision>
  <dcterms:created xsi:type="dcterms:W3CDTF">2014-01-10T13:03:06Z</dcterms:created>
  <dcterms:modified xsi:type="dcterms:W3CDTF">2015-10-14T11:20:16Z</dcterms:modified>
</cp:coreProperties>
</file>