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5143500" cx="9144000"/>
  <p:notesSz cx="6858000" cy="9144000"/>
  <p:embeddedFontLst>
    <p:embeddedFont>
      <p:font typeface="Lato"/>
      <p:regular r:id="rId12"/>
      <p:bold r:id="rId13"/>
      <p:italic r:id="rId14"/>
      <p:boldItalic r:id="rId15"/>
    </p:embeddedFont>
    <p:embeddedFont>
      <p:font typeface="Lato Black"/>
      <p:bold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61EB4894-B421-475B-B9AB-76B8104729FC}">
  <a:tblStyle styleId="{61EB4894-B421-475B-B9AB-76B8104729F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Lato-bold.fntdata"/><Relationship Id="rId12" Type="http://schemas.openxmlformats.org/officeDocument/2006/relationships/font" Target="fonts/La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Lato-boldItalic.fntdata"/><Relationship Id="rId14" Type="http://schemas.openxmlformats.org/officeDocument/2006/relationships/font" Target="fonts/Lato-italic.fntdata"/><Relationship Id="rId17" Type="http://schemas.openxmlformats.org/officeDocument/2006/relationships/font" Target="fonts/LatoBlack-boldItalic.fntdata"/><Relationship Id="rId16" Type="http://schemas.openxmlformats.org/officeDocument/2006/relationships/font" Target="fonts/LatoBlack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4666a1e11b1abe8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4666a1e11b1abe8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666a1e11b1abe83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666a1e11b1abe8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588a96616b5da07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588a96616b5da07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5bd34f40d1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5bd34f40d1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5bd34f40d1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5bd34f40d1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hyperlink" Target="mailto:edmilson.oliveira@totvs.com.br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hyperlink" Target="mailto:elia.lira@totvs.com.br" TargetMode="External"/><Relationship Id="rId4" Type="http://schemas.openxmlformats.org/officeDocument/2006/relationships/hyperlink" Target="mailto:paulo.ricardo@totvs.com.br" TargetMode="External"/><Relationship Id="rId5" Type="http://schemas.openxmlformats.org/officeDocument/2006/relationships/hyperlink" Target="mailto:renan.oliveira@totvs.com.br" TargetMode="External"/><Relationship Id="rId6" Type="http://schemas.openxmlformats.org/officeDocument/2006/relationships/hyperlink" Target="mailto:marcelo.oda@totvs.com.br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hyperlink" Target="mailto:elia.lira@totvs.com.br" TargetMode="External"/><Relationship Id="rId4" Type="http://schemas.openxmlformats.org/officeDocument/2006/relationships/hyperlink" Target="mailto:paulo.ricardo@totvs.com.br" TargetMode="External"/><Relationship Id="rId5" Type="http://schemas.openxmlformats.org/officeDocument/2006/relationships/hyperlink" Target="mailto:renan.oliveira@totvs.com.br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0" y="572700"/>
            <a:ext cx="9144000" cy="457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>
                <a:latin typeface="Lato"/>
                <a:ea typeface="Lato"/>
                <a:cs typeface="Lato"/>
                <a:sym typeface="Lato"/>
              </a:rPr>
              <a:t>O </a:t>
            </a:r>
            <a:r>
              <a:rPr b="1" lang="pt-BR" sz="1400">
                <a:latin typeface="Lato"/>
                <a:ea typeface="Lato"/>
                <a:cs typeface="Lato"/>
                <a:sym typeface="Lato"/>
              </a:rPr>
              <a:t>objetivo desse template é definir um modelo de roadmap publicável </a:t>
            </a:r>
            <a:r>
              <a:rPr lang="pt-BR" sz="1400">
                <a:latin typeface="Lato"/>
                <a:ea typeface="Lato"/>
                <a:cs typeface="Lato"/>
                <a:sym typeface="Lato"/>
              </a:rPr>
              <a:t>para públicos internos (áreas de produtos e AR) e externos (clientes e prospects)</a:t>
            </a:r>
            <a:endParaRPr sz="1400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b="1" lang="pt-BR" sz="1400">
                <a:latin typeface="Lato"/>
                <a:ea typeface="Lato"/>
                <a:cs typeface="Lato"/>
                <a:sym typeface="Lato"/>
              </a:rPr>
              <a:t>O PM é o dono desse documento</a:t>
            </a:r>
            <a:r>
              <a:rPr lang="pt-BR" sz="1400">
                <a:latin typeface="Lato"/>
                <a:ea typeface="Lato"/>
                <a:cs typeface="Lato"/>
                <a:sym typeface="Lato"/>
              </a:rPr>
              <a:t>; os POs são responsáveis pela parte relativa à sua área de escopo funcional / sua squad; </a:t>
            </a:r>
            <a:r>
              <a:rPr b="1" lang="pt-BR" sz="1400">
                <a:latin typeface="Lato"/>
                <a:ea typeface="Lato"/>
                <a:cs typeface="Lato"/>
                <a:sym typeface="Lato"/>
              </a:rPr>
              <a:t>seus nomes e e-mail devem constar </a:t>
            </a:r>
            <a:r>
              <a:rPr b="1" lang="pt-BR" sz="1400">
                <a:latin typeface="Lato"/>
                <a:ea typeface="Lato"/>
                <a:cs typeface="Lato"/>
                <a:sym typeface="Lato"/>
              </a:rPr>
              <a:t>em todas as versões publicadas, mesmo externamente </a:t>
            </a:r>
            <a:r>
              <a:rPr lang="pt-BR" sz="1400">
                <a:latin typeface="Lato"/>
                <a:ea typeface="Lato"/>
                <a:cs typeface="Lato"/>
                <a:sym typeface="Lato"/>
              </a:rPr>
              <a:t>(PM constará </a:t>
            </a:r>
            <a:r>
              <a:rPr lang="pt-BR" sz="1400">
                <a:latin typeface="Lato"/>
                <a:ea typeface="Lato"/>
                <a:cs typeface="Lato"/>
                <a:sym typeface="Lato"/>
              </a:rPr>
              <a:t>na capa, e POs junto da suas áreas) </a:t>
            </a:r>
            <a:endParaRPr sz="1400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pt-BR" sz="1400">
                <a:latin typeface="Lato"/>
                <a:ea typeface="Lato"/>
                <a:cs typeface="Lato"/>
                <a:sym typeface="Lato"/>
              </a:rPr>
              <a:t>A área de responsabilidade do PO deve ser representada por um </a:t>
            </a:r>
            <a:r>
              <a:rPr b="1" lang="pt-BR" sz="1400">
                <a:latin typeface="Lato"/>
                <a:ea typeface="Lato"/>
                <a:cs typeface="Lato"/>
                <a:sym typeface="Lato"/>
              </a:rPr>
              <a:t>nome funcional com significado para o público externo </a:t>
            </a:r>
            <a:r>
              <a:rPr lang="pt-BR" sz="1400">
                <a:latin typeface="Lato"/>
                <a:ea typeface="Lato"/>
                <a:cs typeface="Lato"/>
                <a:sym typeface="Lato"/>
              </a:rPr>
              <a:t>e não com nomes de squad de uso interno</a:t>
            </a:r>
            <a:endParaRPr sz="1400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pt-BR" sz="1400">
                <a:latin typeface="Lato"/>
                <a:ea typeface="Lato"/>
                <a:cs typeface="Lato"/>
                <a:sym typeface="Lato"/>
              </a:rPr>
              <a:t>A versão para </a:t>
            </a:r>
            <a:r>
              <a:rPr b="1" lang="pt-BR" sz="1400">
                <a:latin typeface="Lato"/>
                <a:ea typeface="Lato"/>
                <a:cs typeface="Lato"/>
                <a:sym typeface="Lato"/>
              </a:rPr>
              <a:t>publicação externa deverá ser editada</a:t>
            </a:r>
            <a:r>
              <a:rPr lang="pt-BR" sz="1400">
                <a:latin typeface="Lato"/>
                <a:ea typeface="Lato"/>
                <a:cs typeface="Lato"/>
                <a:sym typeface="Lato"/>
              </a:rPr>
              <a:t>, se necessário, para expor apenas itens de roadmap que tem valor para consumo externo (eg. itens ligados a débito técnico / refatoração)</a:t>
            </a:r>
            <a:endParaRPr sz="1400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lang="pt-BR" sz="1400">
                <a:highlight>
                  <a:srgbClr val="FFFF00"/>
                </a:highlight>
                <a:latin typeface="Lato"/>
                <a:ea typeface="Lato"/>
                <a:cs typeface="Lato"/>
                <a:sym typeface="Lato"/>
              </a:rPr>
              <a:t>É RESPONSABILIDADE DO PM ASSEGURAR A ATUALIZAÇÃO E PUBLICAÇÃO TRIMESTRAL DESSE DOCUMENTO INTERNA E EXTERNAMENTE</a:t>
            </a:r>
            <a:endParaRPr b="1" sz="1400">
              <a:highlight>
                <a:srgbClr val="FFFF00"/>
              </a:highlight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pt-BR" sz="1400">
                <a:latin typeface="Lato"/>
                <a:ea typeface="Lato"/>
                <a:cs typeface="Lato"/>
                <a:sym typeface="Lato"/>
              </a:rPr>
              <a:t>Ele é dividido em três partes, todas mandatórias em todas suas formas de publicação:</a:t>
            </a:r>
            <a:endParaRPr sz="1400"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Char char="○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Capa com disclaimer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Char char="○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Entregas planejadas para próximo trimestre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400"/>
              <a:buFont typeface="Lato"/>
              <a:buChar char="○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Expectativas para os dois trimestres seguintes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5" name="Google Shape;55;p13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Template de roadmap publicável - orientações (</a:t>
            </a:r>
            <a:r>
              <a:rPr lang="pt-BR">
                <a:latin typeface="Lato"/>
                <a:ea typeface="Lato"/>
                <a:cs typeface="Lato"/>
                <a:sym typeface="Lato"/>
              </a:rPr>
              <a:t>1/2</a:t>
            </a:r>
            <a:r>
              <a:rPr lang="pt-BR">
                <a:latin typeface="Lato"/>
                <a:ea typeface="Lato"/>
                <a:cs typeface="Lato"/>
                <a:sym typeface="Lato"/>
              </a:rPr>
              <a:t>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0" y="572700"/>
            <a:ext cx="9144000" cy="457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>
                <a:latin typeface="Lato"/>
                <a:ea typeface="Lato"/>
                <a:cs typeface="Lato"/>
                <a:sym typeface="Lato"/>
              </a:rPr>
              <a:t>Ambos os </a:t>
            </a:r>
            <a:r>
              <a:rPr lang="pt-BR" sz="1400">
                <a:latin typeface="Lato"/>
                <a:ea typeface="Lato"/>
                <a:cs typeface="Lato"/>
                <a:sym typeface="Lato"/>
              </a:rPr>
              <a:t>roadmaps (próximo trimestre e seis meses seguintes) </a:t>
            </a:r>
            <a:r>
              <a:rPr b="1" lang="pt-BR" sz="1400">
                <a:latin typeface="Lato"/>
                <a:ea typeface="Lato"/>
                <a:cs typeface="Lato"/>
                <a:sym typeface="Lato"/>
              </a:rPr>
              <a:t>podem conter mais de um slide </a:t>
            </a:r>
            <a:r>
              <a:rPr lang="pt-BR" sz="1400">
                <a:latin typeface="Lato"/>
                <a:ea typeface="Lato"/>
                <a:cs typeface="Lato"/>
                <a:sym typeface="Lato"/>
              </a:rPr>
              <a:t>para cobrir as áreas funcionais na qual o produto se divide</a:t>
            </a:r>
            <a:endParaRPr sz="1400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pt-BR" sz="1400">
                <a:latin typeface="Lato"/>
                <a:ea typeface="Lato"/>
                <a:cs typeface="Lato"/>
                <a:sym typeface="Lato"/>
              </a:rPr>
              <a:t>Caso um PO seja responsável por mais de uma área funcional, seu nome deve constar quantas vezes forem necessárias; </a:t>
            </a:r>
            <a:r>
              <a:rPr b="1" lang="pt-BR" sz="1400">
                <a:latin typeface="Lato"/>
                <a:ea typeface="Lato"/>
                <a:cs typeface="Lato"/>
                <a:sym typeface="Lato"/>
              </a:rPr>
              <a:t>não agrupar áreas funcionais apenas por compartilharem o mesmo PO</a:t>
            </a:r>
            <a:endParaRPr b="1" sz="1400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lang="pt-BR" sz="1400">
                <a:highlight>
                  <a:srgbClr val="FFFF00"/>
                </a:highlight>
                <a:latin typeface="Lato"/>
                <a:ea typeface="Lato"/>
                <a:cs typeface="Lato"/>
                <a:sym typeface="Lato"/>
              </a:rPr>
              <a:t>Publique nos itens ÉPICOS </a:t>
            </a:r>
            <a:r>
              <a:rPr b="1" lang="pt-BR" sz="1400">
                <a:highlight>
                  <a:srgbClr val="FFFF00"/>
                </a:highlight>
                <a:latin typeface="Lato"/>
                <a:ea typeface="Lato"/>
                <a:cs typeface="Lato"/>
                <a:sym typeface="Lato"/>
              </a:rPr>
              <a:t>que gerarão valor para o cliente e que são MATERIAIS para o esforço da squad</a:t>
            </a:r>
            <a:endParaRPr sz="1400">
              <a:highlight>
                <a:srgbClr val="FFFF00"/>
              </a:highlight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pt-BR" sz="1400">
                <a:latin typeface="Lato"/>
                <a:ea typeface="Lato"/>
                <a:cs typeface="Lato"/>
                <a:sym typeface="Lato"/>
              </a:rPr>
              <a:t>É</a:t>
            </a:r>
            <a:r>
              <a:rPr lang="pt-BR" sz="1400">
                <a:latin typeface="Lato"/>
                <a:ea typeface="Lato"/>
                <a:cs typeface="Lato"/>
                <a:sym typeface="Lato"/>
              </a:rPr>
              <a:t> assumido que o time trabalha em muito mais itens, muitos de pequeno esforço e alguns para atender pequenas particularidades; esses itens devem ser gerenciados no JIRA Portfolio, juntamente com os demais, mas nem todos tem MATERIALIDADE para serem publicados; </a:t>
            </a:r>
            <a:r>
              <a:rPr b="1" lang="pt-BR" sz="1400">
                <a:latin typeface="Lato"/>
                <a:ea typeface="Lato"/>
                <a:cs typeface="Lato"/>
                <a:sym typeface="Lato"/>
              </a:rPr>
              <a:t>use bom senso na decisão do que publicar</a:t>
            </a:r>
            <a:endParaRPr b="1" sz="1400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pt-BR" sz="1400">
                <a:latin typeface="Lato"/>
                <a:ea typeface="Lato"/>
                <a:cs typeface="Lato"/>
                <a:sym typeface="Lato"/>
              </a:rPr>
              <a:t>Sempre </a:t>
            </a:r>
            <a:r>
              <a:rPr b="1" lang="pt-BR" sz="1400">
                <a:latin typeface="Lato"/>
                <a:ea typeface="Lato"/>
                <a:cs typeface="Lato"/>
                <a:sym typeface="Lato"/>
              </a:rPr>
              <a:t>escreva em linguagem clara e que transmite valor para os clientes do segmento </a:t>
            </a:r>
            <a:r>
              <a:rPr lang="pt-BR" sz="1400">
                <a:latin typeface="Lato"/>
                <a:ea typeface="Lato"/>
                <a:cs typeface="Lato"/>
                <a:sym typeface="Lato"/>
              </a:rPr>
              <a:t>ao qual se destina</a:t>
            </a:r>
            <a:endParaRPr sz="1400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pt-BR" sz="1400">
                <a:latin typeface="Lato"/>
                <a:ea typeface="Lato"/>
                <a:cs typeface="Lato"/>
                <a:sym typeface="Lato"/>
              </a:rPr>
              <a:t>Cada item tem que conter uma breve descrição dos objetivos de negócio com não mais que duas linhas, esclarecendo </a:t>
            </a:r>
            <a:r>
              <a:rPr b="1" lang="pt-BR" sz="1400">
                <a:latin typeface="Lato"/>
                <a:ea typeface="Lato"/>
                <a:cs typeface="Lato"/>
                <a:sym typeface="Lato"/>
              </a:rPr>
              <a:t>qual e quanto valor que pretende gerar e não o como</a:t>
            </a:r>
            <a:endParaRPr b="1" sz="1400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lang="pt-BR" sz="1400">
                <a:latin typeface="Lato"/>
                <a:ea typeface="Lato"/>
                <a:cs typeface="Lato"/>
                <a:sym typeface="Lato"/>
              </a:rPr>
              <a:t>Evitem listar sonhos, vontades e desejos.</a:t>
            </a:r>
            <a:r>
              <a:rPr lang="pt-BR" sz="1400">
                <a:latin typeface="Lato"/>
                <a:ea typeface="Lato"/>
                <a:cs typeface="Lato"/>
                <a:sym typeface="Lato"/>
              </a:rPr>
              <a:t> Foque em coisas concretas.</a:t>
            </a:r>
            <a:endParaRPr sz="1400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pt-BR" sz="1400">
                <a:latin typeface="Lato"/>
                <a:ea typeface="Lato"/>
                <a:cs typeface="Lato"/>
                <a:sym typeface="Lato"/>
              </a:rPr>
              <a:t>No roadmap do próximo trimestre, espera-se um </a:t>
            </a:r>
            <a:r>
              <a:rPr b="1" lang="pt-BR" sz="1400">
                <a:latin typeface="Lato"/>
                <a:ea typeface="Lato"/>
                <a:cs typeface="Lato"/>
                <a:sym typeface="Lato"/>
              </a:rPr>
              <a:t>alto grau de confiança da viabilidade e do como será feita a entrega</a:t>
            </a:r>
            <a:r>
              <a:rPr lang="pt-BR" sz="1400">
                <a:latin typeface="Lato"/>
                <a:ea typeface="Lato"/>
                <a:cs typeface="Lato"/>
                <a:sym typeface="Lato"/>
              </a:rPr>
              <a:t>, bem como claridade de que valor é gerado para o cliente. </a:t>
            </a:r>
            <a:endParaRPr sz="1400"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400"/>
              <a:buFont typeface="Lato"/>
              <a:buChar char="●"/>
            </a:pPr>
            <a:r>
              <a:rPr lang="pt-BR" sz="1400">
                <a:latin typeface="Lato"/>
                <a:ea typeface="Lato"/>
                <a:cs typeface="Lato"/>
                <a:sym typeface="Lato"/>
              </a:rPr>
              <a:t>No roadmap de seis meses seguintes, o como pode não estar claro, mas </a:t>
            </a:r>
            <a:r>
              <a:rPr b="1" lang="pt-BR" sz="1400">
                <a:latin typeface="Lato"/>
                <a:ea typeface="Lato"/>
                <a:cs typeface="Lato"/>
                <a:sym typeface="Lato"/>
              </a:rPr>
              <a:t>deve haver um bom nível de confiança da sua viabilidade e de seu potencial de geração de valor.</a:t>
            </a:r>
            <a:endParaRPr b="1" sz="14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1" name="Google Shape;61;p14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Template de roadmap publicável - orientações (2/2)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31200" y="1423200"/>
            <a:ext cx="3838200" cy="22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latin typeface="Lato"/>
                <a:ea typeface="Lato"/>
                <a:cs typeface="Lato"/>
                <a:sym typeface="Lato"/>
              </a:rPr>
              <a:t>Macro-segmento</a:t>
            </a:r>
            <a:r>
              <a:rPr lang="pt-BR" sz="1600">
                <a:latin typeface="Lato"/>
                <a:ea typeface="Lato"/>
                <a:cs typeface="Lato"/>
                <a:sym typeface="Lato"/>
              </a:rPr>
              <a:t>: </a:t>
            </a:r>
            <a:r>
              <a:rPr b="1" lang="pt-BR" sz="1600">
                <a:latin typeface="Lato"/>
                <a:ea typeface="Lato"/>
                <a:cs typeface="Lato"/>
                <a:sym typeface="Lato"/>
              </a:rPr>
              <a:t>Varejo &amp; Distribuição</a:t>
            </a:r>
            <a:endParaRPr b="1"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600">
                <a:latin typeface="Lato"/>
                <a:ea typeface="Lato"/>
                <a:cs typeface="Lato"/>
                <a:sym typeface="Lato"/>
              </a:rPr>
              <a:t>S</a:t>
            </a:r>
            <a:r>
              <a:rPr lang="pt-BR" sz="1600">
                <a:latin typeface="Lato"/>
                <a:ea typeface="Lato"/>
                <a:cs typeface="Lato"/>
                <a:sym typeface="Lato"/>
              </a:rPr>
              <a:t>egmento: </a:t>
            </a:r>
            <a:r>
              <a:rPr b="1" lang="pt-BR" sz="1600">
                <a:latin typeface="Lato"/>
                <a:ea typeface="Lato"/>
                <a:cs typeface="Lato"/>
                <a:sym typeface="Lato"/>
              </a:rPr>
              <a:t>Moda</a:t>
            </a:r>
            <a:endParaRPr b="1"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pt-BR" sz="1600">
                <a:latin typeface="Lato"/>
                <a:ea typeface="Lato"/>
                <a:cs typeface="Lato"/>
                <a:sym typeface="Lato"/>
              </a:rPr>
              <a:t>Responsável: </a:t>
            </a:r>
            <a:br>
              <a:rPr lang="pt-BR" sz="1600">
                <a:latin typeface="Lato"/>
                <a:ea typeface="Lato"/>
                <a:cs typeface="Lato"/>
                <a:sym typeface="Lato"/>
              </a:rPr>
            </a:br>
            <a:r>
              <a:rPr lang="pt-BR" sz="1600">
                <a:latin typeface="Lato"/>
                <a:ea typeface="Lato"/>
                <a:cs typeface="Lato"/>
                <a:sym typeface="Lato"/>
              </a:rPr>
              <a:t>	</a:t>
            </a:r>
            <a:r>
              <a:rPr b="1" lang="pt-BR" sz="1600">
                <a:latin typeface="Lato"/>
                <a:ea typeface="Lato"/>
                <a:cs typeface="Lato"/>
                <a:sym typeface="Lato"/>
              </a:rPr>
              <a:t>Edmilson de Oliveira</a:t>
            </a:r>
            <a:br>
              <a:rPr lang="pt-BR" sz="1600">
                <a:latin typeface="Lato"/>
                <a:ea typeface="Lato"/>
                <a:cs typeface="Lato"/>
                <a:sym typeface="Lato"/>
              </a:rPr>
            </a:br>
            <a:r>
              <a:rPr lang="pt-BR" sz="1600">
                <a:latin typeface="Lato"/>
                <a:ea typeface="Lato"/>
                <a:cs typeface="Lato"/>
                <a:sym typeface="Lato"/>
              </a:rPr>
              <a:t>	Product Manager de Moda</a:t>
            </a:r>
            <a:br>
              <a:rPr lang="pt-BR" sz="1600">
                <a:latin typeface="Lato"/>
                <a:ea typeface="Lato"/>
                <a:cs typeface="Lato"/>
                <a:sym typeface="Lato"/>
              </a:rPr>
            </a:br>
            <a:r>
              <a:rPr lang="pt-BR" sz="1600">
                <a:latin typeface="Lato"/>
                <a:ea typeface="Lato"/>
                <a:cs typeface="Lato"/>
                <a:sym typeface="Lato"/>
              </a:rPr>
              <a:t>	</a:t>
            </a:r>
            <a:r>
              <a:rPr lang="pt-BR" sz="16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edmilson.oliveira@totvs.com.br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8" name="Google Shape;68;p15"/>
          <p:cNvSpPr txBox="1"/>
          <p:nvPr>
            <p:ph type="title"/>
          </p:nvPr>
        </p:nvSpPr>
        <p:spPr>
          <a:xfrm>
            <a:off x="126650" y="104075"/>
            <a:ext cx="4445400" cy="104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Lato Black"/>
                <a:ea typeface="Lato Black"/>
                <a:cs typeface="Lato Black"/>
                <a:sym typeface="Lato Black"/>
              </a:rPr>
              <a:t>Roadmap Virtual Age</a:t>
            </a:r>
            <a:endParaRPr sz="3000"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Lato Black"/>
                <a:ea typeface="Lato Black"/>
                <a:cs typeface="Lato Black"/>
                <a:sym typeface="Lato Black"/>
              </a:rPr>
              <a:t>Atualização: junho/2019</a:t>
            </a:r>
            <a:endParaRPr sz="2400"/>
          </a:p>
        </p:txBody>
      </p:sp>
      <p:sp>
        <p:nvSpPr>
          <p:cNvPr id="69" name="Google Shape;69;p15"/>
          <p:cNvSpPr/>
          <p:nvPr/>
        </p:nvSpPr>
        <p:spPr>
          <a:xfrm>
            <a:off x="77925" y="3816900"/>
            <a:ext cx="8962200" cy="1105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157163" rotWithShape="0" algn="bl" dir="1320000" dist="7620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5"/>
          <p:cNvSpPr/>
          <p:nvPr/>
        </p:nvSpPr>
        <p:spPr>
          <a:xfrm>
            <a:off x="6878917" y="0"/>
            <a:ext cx="2265085" cy="47527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  <a:t>MODELO APENAS</a:t>
            </a:r>
            <a:b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</a:br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  <a:t>PARA REFERÊNCIA</a:t>
            </a:r>
          </a:p>
        </p:txBody>
      </p:sp>
      <p:sp>
        <p:nvSpPr>
          <p:cNvPr id="71" name="Google Shape;71;p15"/>
          <p:cNvSpPr txBox="1"/>
          <p:nvPr/>
        </p:nvSpPr>
        <p:spPr>
          <a:xfrm>
            <a:off x="50" y="3816900"/>
            <a:ext cx="9144000" cy="10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200">
                <a:latin typeface="Lato"/>
                <a:ea typeface="Lato"/>
                <a:cs typeface="Lato"/>
                <a:sym typeface="Lato"/>
              </a:rPr>
              <a:t>AVISO: as informações contidas nesse documento tem caráter informativo apenas, representando o planejamento no momento </a:t>
            </a:r>
            <a:br>
              <a:rPr i="1" lang="pt-BR" sz="1200">
                <a:latin typeface="Lato"/>
                <a:ea typeface="Lato"/>
                <a:cs typeface="Lato"/>
                <a:sym typeface="Lato"/>
              </a:rPr>
            </a:br>
            <a:r>
              <a:rPr i="1" lang="pt-BR" sz="1200">
                <a:latin typeface="Lato"/>
                <a:ea typeface="Lato"/>
                <a:cs typeface="Lato"/>
                <a:sym typeface="Lato"/>
              </a:rPr>
              <a:t>da sua publicação e não podem ser consideradas garantias ou certezas de entregas, devido tanto a fatores externos que não eram previsíveis </a:t>
            </a:r>
            <a:br>
              <a:rPr i="1" lang="pt-BR" sz="1200">
                <a:latin typeface="Lato"/>
                <a:ea typeface="Lato"/>
                <a:cs typeface="Lato"/>
                <a:sym typeface="Lato"/>
              </a:rPr>
            </a:br>
            <a:r>
              <a:rPr i="1" lang="pt-BR" sz="1200">
                <a:latin typeface="Lato"/>
                <a:ea typeface="Lato"/>
                <a:cs typeface="Lato"/>
                <a:sym typeface="Lato"/>
              </a:rPr>
              <a:t>no momento da sua confecção e a</a:t>
            </a:r>
            <a:r>
              <a:rPr i="1" lang="pt-BR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o risco inerente da complexidade e efetividade associado a atividade de desenvolvimento de software.</a:t>
            </a:r>
            <a:br>
              <a:rPr lang="pt-BR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endParaRPr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latin typeface="Lato"/>
                <a:ea typeface="Lato"/>
                <a:cs typeface="Lato"/>
                <a:sym typeface="Lato"/>
              </a:rPr>
              <a:t>A TOTVS se reserva o direito de alterar seu planejamento e esse documento, a qualquer momento, sem aviso prévio ou notificação</a:t>
            </a:r>
            <a:endParaRPr b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" name="Google Shape;76;p16"/>
          <p:cNvGraphicFramePr/>
          <p:nvPr/>
        </p:nvGraphicFramePr>
        <p:xfrm>
          <a:off x="73800" y="97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{61EB4894-B421-475B-B9AB-76B8104729FC}</a:tableStyleId>
              </a:tblPr>
              <a:tblGrid>
                <a:gridCol w="567400"/>
                <a:gridCol w="3000175"/>
                <a:gridCol w="5435050"/>
              </a:tblGrid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Espelho Interativo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F6A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Breve descrição dos objetivos de negócio </a:t>
                      </a: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</a:t>
                      </a:r>
                      <a:endParaRPr sz="800"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Relatórios Gerenciais de Loja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F6A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Display Interativo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F6A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Sugestão Ativa de Compras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BCF6A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Módulo de Alocação de OP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F6A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Cálculo automático de tempo do enfesto e corte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F6A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Gerenciamento de Custos - Têxtil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0E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Simplificação Cadastro de Operações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F6A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Módulo de Orçamento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F6A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Layout 2020 REINF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C9AB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Otimização no processo de emissão de NF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7D8C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LGPD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C9AB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Padronização de API’s VA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F7D8C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7" name="Google Shape;77;p16"/>
          <p:cNvSpPr txBox="1"/>
          <p:nvPr/>
        </p:nvSpPr>
        <p:spPr>
          <a:xfrm rot="-5400000">
            <a:off x="-277200" y="871623"/>
            <a:ext cx="1144500" cy="4425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latin typeface="Lato"/>
                <a:ea typeface="Lato"/>
                <a:cs typeface="Lato"/>
                <a:sym typeface="Lato"/>
              </a:rPr>
              <a:t>Varejo</a:t>
            </a:r>
            <a:endParaRPr b="1" sz="1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Eliã Lira</a:t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8" name="Google Shape;78;p16"/>
          <p:cNvSpPr/>
          <p:nvPr/>
        </p:nvSpPr>
        <p:spPr>
          <a:xfrm>
            <a:off x="615950" y="39300"/>
            <a:ext cx="3134400" cy="339900"/>
          </a:xfrm>
          <a:prstGeom prst="chevron">
            <a:avLst>
              <a:gd fmla="val 50000" name="adj"/>
            </a:avLst>
          </a:prstGeom>
          <a:solidFill>
            <a:srgbClr val="0C9AB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rPr>
              <a:t>3T 2019</a:t>
            </a:r>
            <a:endParaRPr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79" name="Google Shape;79;p16"/>
          <p:cNvSpPr txBox="1"/>
          <p:nvPr/>
        </p:nvSpPr>
        <p:spPr>
          <a:xfrm rot="-5400000">
            <a:off x="-138450" y="2028580"/>
            <a:ext cx="867000" cy="4425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latin typeface="Lato"/>
                <a:ea typeface="Lato"/>
                <a:cs typeface="Lato"/>
                <a:sym typeface="Lato"/>
              </a:rPr>
              <a:t>Indústria</a:t>
            </a:r>
            <a:endParaRPr b="1" sz="1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Paulo Muller</a:t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25580" y="4945428"/>
            <a:ext cx="87675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Legenda:          </a:t>
            </a:r>
            <a:r>
              <a:rPr lang="pt-BR" sz="800"/>
              <a:t>Débito Técnico / Refatoração</a:t>
            </a:r>
            <a:r>
              <a:rPr b="0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|       Melhoria de Experiência de Usuário |        Nova Funcionalidade</a:t>
            </a:r>
            <a:r>
              <a:rPr lang="pt-BR" sz="800">
                <a:solidFill>
                  <a:schemeClr val="dk1"/>
                </a:solidFill>
              </a:rPr>
              <a:t> |        Legislação</a:t>
            </a:r>
            <a:endParaRPr sz="800"/>
          </a:p>
        </p:txBody>
      </p:sp>
      <p:sp>
        <p:nvSpPr>
          <p:cNvPr id="81" name="Google Shape;81;p16"/>
          <p:cNvSpPr/>
          <p:nvPr/>
        </p:nvSpPr>
        <p:spPr>
          <a:xfrm>
            <a:off x="709623" y="4995005"/>
            <a:ext cx="101700" cy="104700"/>
          </a:xfrm>
          <a:prstGeom prst="rect">
            <a:avLst/>
          </a:prstGeom>
          <a:solidFill>
            <a:srgbClr val="F7D8C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6"/>
          <p:cNvSpPr txBox="1"/>
          <p:nvPr/>
        </p:nvSpPr>
        <p:spPr>
          <a:xfrm rot="-5400000">
            <a:off x="-302250" y="3210548"/>
            <a:ext cx="1194600" cy="4425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latin typeface="Lato"/>
                <a:ea typeface="Lato"/>
                <a:cs typeface="Lato"/>
                <a:sym typeface="Lato"/>
              </a:rPr>
              <a:t>Contábil/Fiscal</a:t>
            </a:r>
            <a:endParaRPr b="1" sz="1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Renan Oliveira</a:t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3" name="Google Shape;83;p16"/>
          <p:cNvSpPr txBox="1"/>
          <p:nvPr/>
        </p:nvSpPr>
        <p:spPr>
          <a:xfrm rot="-5400000">
            <a:off x="33150" y="4203175"/>
            <a:ext cx="523800" cy="4425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latin typeface="Lato"/>
                <a:ea typeface="Lato"/>
                <a:cs typeface="Lato"/>
                <a:sym typeface="Lato"/>
              </a:rPr>
              <a:t>Integr.</a:t>
            </a:r>
            <a:endParaRPr b="1" sz="1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Marcelo Oda</a:t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4" name="Google Shape;84;p16"/>
          <p:cNvSpPr/>
          <p:nvPr/>
        </p:nvSpPr>
        <p:spPr>
          <a:xfrm>
            <a:off x="2276473" y="4995005"/>
            <a:ext cx="101700" cy="104700"/>
          </a:xfrm>
          <a:prstGeom prst="rect">
            <a:avLst/>
          </a:prstGeom>
          <a:solidFill>
            <a:srgbClr val="BCF6A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6"/>
          <p:cNvSpPr/>
          <p:nvPr/>
        </p:nvSpPr>
        <p:spPr>
          <a:xfrm>
            <a:off x="4156073" y="4995005"/>
            <a:ext cx="101700" cy="104700"/>
          </a:xfrm>
          <a:prstGeom prst="rect">
            <a:avLst/>
          </a:prstGeom>
          <a:solidFill>
            <a:srgbClr val="E0EC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6"/>
          <p:cNvSpPr/>
          <p:nvPr/>
        </p:nvSpPr>
        <p:spPr>
          <a:xfrm>
            <a:off x="5389573" y="4995005"/>
            <a:ext cx="101700" cy="104700"/>
          </a:xfrm>
          <a:prstGeom prst="rect">
            <a:avLst/>
          </a:prstGeom>
          <a:solidFill>
            <a:srgbClr val="0C9AB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/>
          <p:nvPr/>
        </p:nvSpPr>
        <p:spPr>
          <a:xfrm>
            <a:off x="6878917" y="0"/>
            <a:ext cx="2265085" cy="47527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  <a:t>MODELO APENAS</a:t>
            </a:r>
            <a:b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</a:br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  <a:t>PARA REFERÊNCIA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" name="Google Shape;92;p17"/>
          <p:cNvGraphicFramePr/>
          <p:nvPr/>
        </p:nvGraphicFramePr>
        <p:xfrm>
          <a:off x="73800" y="97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{61EB4894-B421-475B-B9AB-76B8104729FC}</a:tableStyleId>
              </a:tblPr>
              <a:tblGrid>
                <a:gridCol w="567400"/>
                <a:gridCol w="3004125"/>
                <a:gridCol w="5431100"/>
              </a:tblGrid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Vitrine Interativa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E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Breve descrição dos objetivos de negócio </a:t>
                      </a: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</a:t>
                      </a:r>
                      <a:endParaRPr sz="800"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Novo Look &amp; Feel para o Virtual PDV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7D8C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Catálogo Interativo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E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Integração do Meu Gerenciador com BemaGo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0E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Mini Sistema p/ prestadores de serviço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E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Alocação automática de máquinas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E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Simulador de planejamento da fábrica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E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App para movimentação de OP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E0E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Contabilização Realtime de Conta Corrente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E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Cálculo do Ajuste a valor presente (AVP)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0EC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Conciliação de Cliente/Fornecedor calculado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7D8C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000">
                          <a:solidFill>
                            <a:schemeClr val="dk1"/>
                          </a:solidFill>
                        </a:rPr>
                        <a:t>Automatização do Imobilizado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7D8C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0000" marB="90000" marR="0" marL="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/>
                        <a:t>Emissão da DEFIS</a:t>
                      </a:r>
                      <a:endParaRPr sz="1000"/>
                    </a:p>
                  </a:txBody>
                  <a:tcPr marT="90000" marB="90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  <a:solidFill>
                      <a:srgbClr val="0C9AB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Breve descrição dos objetivos de negócio Breve descrição dos objetivos de negócio Breve descrição dos objetivos de negócio Breve descrição dos objetivos de negócio Breve descrição dos objetivos de negócio </a:t>
                      </a:r>
                      <a:endParaRPr/>
                    </a:p>
                  </a:txBody>
                  <a:tcPr marT="36000" marB="36000" marR="90000" marL="900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93" name="Google Shape;93;p17"/>
          <p:cNvSpPr txBox="1"/>
          <p:nvPr/>
        </p:nvSpPr>
        <p:spPr>
          <a:xfrm rot="-5400000">
            <a:off x="-277200" y="871623"/>
            <a:ext cx="1144500" cy="4425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Varejo</a:t>
            </a:r>
            <a:endParaRPr b="1"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Eliã Lira</a:t>
            </a:r>
            <a:endParaRPr b="1" sz="1000"/>
          </a:p>
        </p:txBody>
      </p:sp>
      <p:sp>
        <p:nvSpPr>
          <p:cNvPr id="94" name="Google Shape;94;p17"/>
          <p:cNvSpPr txBox="1"/>
          <p:nvPr/>
        </p:nvSpPr>
        <p:spPr>
          <a:xfrm rot="-5400000">
            <a:off x="-301800" y="2191823"/>
            <a:ext cx="1193700" cy="4425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Indústria</a:t>
            </a:r>
            <a:endParaRPr b="1"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Paulo Muller</a:t>
            </a:r>
            <a:endParaRPr b="1" sz="1000"/>
          </a:p>
        </p:txBody>
      </p:sp>
      <p:sp>
        <p:nvSpPr>
          <p:cNvPr id="95" name="Google Shape;95;p17"/>
          <p:cNvSpPr txBox="1"/>
          <p:nvPr/>
        </p:nvSpPr>
        <p:spPr>
          <a:xfrm rot="-5400000">
            <a:off x="-468900" y="3701150"/>
            <a:ext cx="1527900" cy="4425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Contábil/Fiscal</a:t>
            </a:r>
            <a:endParaRPr b="1"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u="sng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Renan Oliveira</a:t>
            </a:r>
            <a:endParaRPr b="1" sz="1000"/>
          </a:p>
        </p:txBody>
      </p:sp>
      <p:sp>
        <p:nvSpPr>
          <p:cNvPr id="96" name="Google Shape;96;p17"/>
          <p:cNvSpPr txBox="1"/>
          <p:nvPr/>
        </p:nvSpPr>
        <p:spPr>
          <a:xfrm>
            <a:off x="25580" y="4945428"/>
            <a:ext cx="87675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Legenda:          </a:t>
            </a:r>
            <a:r>
              <a:rPr lang="pt-BR" sz="800"/>
              <a:t>Débito Técnico / Refatoração</a:t>
            </a:r>
            <a:r>
              <a:rPr b="0" i="0" lang="pt-BR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|       Melhoria de Experiência de Usuário |        Nova Funcionalidade</a:t>
            </a:r>
            <a:r>
              <a:rPr lang="pt-BR" sz="800">
                <a:solidFill>
                  <a:schemeClr val="dk1"/>
                </a:solidFill>
              </a:rPr>
              <a:t> |        Legislação</a:t>
            </a:r>
            <a:endParaRPr sz="800"/>
          </a:p>
        </p:txBody>
      </p:sp>
      <p:sp>
        <p:nvSpPr>
          <p:cNvPr id="97" name="Google Shape;97;p17"/>
          <p:cNvSpPr/>
          <p:nvPr/>
        </p:nvSpPr>
        <p:spPr>
          <a:xfrm>
            <a:off x="709623" y="4995005"/>
            <a:ext cx="101700" cy="104700"/>
          </a:xfrm>
          <a:prstGeom prst="rect">
            <a:avLst/>
          </a:prstGeom>
          <a:solidFill>
            <a:srgbClr val="F7D8C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7"/>
          <p:cNvSpPr/>
          <p:nvPr/>
        </p:nvSpPr>
        <p:spPr>
          <a:xfrm>
            <a:off x="2276473" y="4995005"/>
            <a:ext cx="101700" cy="104700"/>
          </a:xfrm>
          <a:prstGeom prst="rect">
            <a:avLst/>
          </a:prstGeom>
          <a:solidFill>
            <a:srgbClr val="BCF6A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7"/>
          <p:cNvSpPr/>
          <p:nvPr/>
        </p:nvSpPr>
        <p:spPr>
          <a:xfrm>
            <a:off x="4156073" y="4995005"/>
            <a:ext cx="101700" cy="104700"/>
          </a:xfrm>
          <a:prstGeom prst="rect">
            <a:avLst/>
          </a:prstGeom>
          <a:solidFill>
            <a:srgbClr val="E0EC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7"/>
          <p:cNvSpPr/>
          <p:nvPr/>
        </p:nvSpPr>
        <p:spPr>
          <a:xfrm>
            <a:off x="5389573" y="4995005"/>
            <a:ext cx="101700" cy="104700"/>
          </a:xfrm>
          <a:prstGeom prst="rect">
            <a:avLst/>
          </a:prstGeom>
          <a:solidFill>
            <a:srgbClr val="0C9AB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7"/>
          <p:cNvSpPr/>
          <p:nvPr/>
        </p:nvSpPr>
        <p:spPr>
          <a:xfrm>
            <a:off x="6878917" y="0"/>
            <a:ext cx="2265085" cy="47527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  <a:t>MODELO APENAS</a:t>
            </a:r>
            <a:b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</a:br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  <a:t>PARA REFERÊNCIA</a:t>
            </a:r>
          </a:p>
        </p:txBody>
      </p:sp>
      <p:sp>
        <p:nvSpPr>
          <p:cNvPr id="102" name="Google Shape;102;p17"/>
          <p:cNvSpPr/>
          <p:nvPr/>
        </p:nvSpPr>
        <p:spPr>
          <a:xfrm>
            <a:off x="615950" y="39300"/>
            <a:ext cx="3134400" cy="339900"/>
          </a:xfrm>
          <a:prstGeom prst="chevron">
            <a:avLst>
              <a:gd fmla="val 50000" name="adj"/>
            </a:avLst>
          </a:prstGeom>
          <a:solidFill>
            <a:srgbClr val="0C9AB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rPr>
              <a:t>Expectativas para o período</a:t>
            </a:r>
            <a:br>
              <a:rPr lang="pt-BR" sz="1200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rPr>
            </a:br>
            <a:r>
              <a:rPr lang="pt-BR" sz="1200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rPr>
              <a:t>entre T4 2019 e T1 2020</a:t>
            </a:r>
            <a:endParaRPr sz="1200">
              <a:latin typeface="Lato Black"/>
              <a:ea typeface="Lato Black"/>
              <a:cs typeface="Lato Black"/>
              <a:sym typeface="Lato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